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52"/>
  </p:notesMasterIdLst>
  <p:handoutMasterIdLst>
    <p:handoutMasterId r:id="rId53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30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7" autoAdjust="0"/>
    <p:restoredTop sz="96092" autoAdjust="0"/>
  </p:normalViewPr>
  <p:slideViewPr>
    <p:cSldViewPr>
      <p:cViewPr>
        <p:scale>
          <a:sx n="70" d="100"/>
          <a:sy n="70" d="100"/>
        </p:scale>
        <p:origin x="-133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property applies only to block-level elements, such as paragraphs.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Hence,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cannot change the alignment of a single word without changing the alignment of the entire line.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For Western languages, which are read from left to right, the default value of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text-align</a:t>
          </a:r>
          <a:r>
            <a:rPr lang="en-US" sz="1800" dirty="0" smtClean="0">
              <a:solidFill>
                <a:schemeClr val="tx1"/>
              </a:solidFill>
            </a:rPr>
            <a:t> is </a:t>
          </a:r>
          <a:r>
            <a:rPr lang="en-US" sz="1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rPr>
            <a:t>left</a:t>
          </a:r>
          <a:r>
            <a:rPr lang="en-US" sz="1800" dirty="0" smtClean="0">
              <a:solidFill>
                <a:schemeClr val="tx1"/>
              </a:solidFill>
            </a:rPr>
            <a:t>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text aligns on the left margin and has a ragged right margin.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Languages such as Hebrew and Arabic has default align to right since they are read from right to left.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5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5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5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F5717B50-7712-49D8-8DC8-F52692E31358}" type="presOf" srcId="{FF2132BF-F09B-49F5-AB31-99E7CE70E1C7}" destId="{2EB7D3FA-250E-4F56-A9B0-C5AA0134E3BB}" srcOrd="0" destOrd="0" presId="urn:microsoft.com/office/officeart/2005/8/layout/vList2"/>
    <dgm:cxn modelId="{4E3CA9D2-C794-414A-B3C3-567D62685090}" type="presOf" srcId="{562882C0-AB97-4E3B-8D46-8E574B04BE56}" destId="{A6445519-E36D-458F-8F29-D286534B965D}" srcOrd="0" destOrd="0" presId="urn:microsoft.com/office/officeart/2005/8/layout/vList2"/>
    <dgm:cxn modelId="{7AA4464E-AF8B-4397-9D0E-29230FC6BD9E}" type="presOf" srcId="{D32F8FCF-EDF2-4321-B49C-D5DF3D295B52}" destId="{9FF9BD46-DE44-4B30-80ED-AC3A9E213A06}" srcOrd="0" destOrd="0" presId="urn:microsoft.com/office/officeart/2005/8/layout/vList2"/>
    <dgm:cxn modelId="{79DDBCD6-2DD6-4333-91AA-77DB64D7B002}" type="presOf" srcId="{32F9483E-A135-41CD-9B8E-5BB23FE4E385}" destId="{02F157C3-4AF0-4564-919C-72DA0052C758}" srcOrd="0" destOrd="0" presId="urn:microsoft.com/office/officeart/2005/8/layout/vList2"/>
    <dgm:cxn modelId="{BA0B3917-B225-4916-97F5-1E42568550A9}" type="presOf" srcId="{FC2A7E5C-B22A-46C4-9AFD-A55CEAE725CE}" destId="{0256FAD6-365E-4CAB-8266-8CECC71F7F52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5A69768D-37A1-4D56-84EE-D1B3ED29186E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AE06A172-838B-4BFD-84F8-6225AADC09DF}" type="presParOf" srcId="{9FF9BD46-DE44-4B30-80ED-AC3A9E213A06}" destId="{388723AB-37EB-4EC2-B7B0-759657273835}" srcOrd="0" destOrd="0" presId="urn:microsoft.com/office/officeart/2005/8/layout/vList2"/>
    <dgm:cxn modelId="{641F0910-A971-4BA6-A134-79D398C20647}" type="presParOf" srcId="{9FF9BD46-DE44-4B30-80ED-AC3A9E213A06}" destId="{D877BAB3-7DBF-46AB-A039-BE8C107F0C8C}" srcOrd="1" destOrd="0" presId="urn:microsoft.com/office/officeart/2005/8/layout/vList2"/>
    <dgm:cxn modelId="{1D909FEC-EC2B-4CB6-A9C3-B2B07AF2C371}" type="presParOf" srcId="{9FF9BD46-DE44-4B30-80ED-AC3A9E213A06}" destId="{0256FAD6-365E-4CAB-8266-8CECC71F7F52}" srcOrd="2" destOrd="0" presId="urn:microsoft.com/office/officeart/2005/8/layout/vList2"/>
    <dgm:cxn modelId="{112A4C06-5C84-4847-9391-B48449A02E77}" type="presParOf" srcId="{9FF9BD46-DE44-4B30-80ED-AC3A9E213A06}" destId="{C88DBDBC-73BA-40D4-ACAA-61468FA8920B}" srcOrd="3" destOrd="0" presId="urn:microsoft.com/office/officeart/2005/8/layout/vList2"/>
    <dgm:cxn modelId="{3E58B5DF-0777-4A5D-86BB-4648D1714135}" type="presParOf" srcId="{9FF9BD46-DE44-4B30-80ED-AC3A9E213A06}" destId="{A6445519-E36D-458F-8F29-D286534B965D}" srcOrd="4" destOrd="0" presId="urn:microsoft.com/office/officeart/2005/8/layout/vList2"/>
    <dgm:cxn modelId="{455BAAFD-C198-4156-90A1-FEF48524BC99}" type="presParOf" srcId="{9FF9BD46-DE44-4B30-80ED-AC3A9E213A06}" destId="{A2EE26A5-691E-4C3F-B7EF-20DE69EA838D}" srcOrd="5" destOrd="0" presId="urn:microsoft.com/office/officeart/2005/8/layout/vList2"/>
    <dgm:cxn modelId="{A60BE1E0-0FD6-45FB-AB9D-9F709ED2A9F7}" type="presParOf" srcId="{9FF9BD46-DE44-4B30-80ED-AC3A9E213A06}" destId="{02F157C3-4AF0-4564-919C-72DA0052C758}" srcOrd="6" destOrd="0" presId="urn:microsoft.com/office/officeart/2005/8/layout/vList2"/>
    <dgm:cxn modelId="{8DE10D99-D0CC-4342-9E2A-9AFF3343F383}" type="presParOf" srcId="{9FF9BD46-DE44-4B30-80ED-AC3A9E213A06}" destId="{3C7DB9C2-B0E1-49BC-BB9B-F7C0921C4DD2}" srcOrd="7" destOrd="0" presId="urn:microsoft.com/office/officeart/2005/8/layout/vList2"/>
    <dgm:cxn modelId="{8FD83377-B46D-4255-A13C-2203653C6949}" type="presParOf" srcId="{9FF9BD46-DE44-4B30-80ED-AC3A9E213A06}" destId="{2EB7D3FA-250E-4F56-A9B0-C5AA0134E3B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8/14/2012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8/14/2012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828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6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Formatting Using Style Sheets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6-8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assigned to 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457200" y="4876800"/>
          <a:ext cx="8458200" cy="1594669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018116"/>
                <a:gridCol w="7440084"/>
              </a:tblGrid>
              <a:tr h="4676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80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normal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normal spacing between words and it is the default value.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38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fixed space between words.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259840"/>
          <a:ext cx="82296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57400"/>
                <a:gridCol w="61722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normal text without any formatting.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underline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under the text.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overline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over the text.</a:t>
                      </a:r>
                      <a:endParaRPr lang="en-US" sz="4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line-through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line through the text.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blink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flashing the text.</a:t>
                      </a:r>
                      <a:endParaRPr lang="en-US" sz="4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28600" y="45720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assigned to the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7-8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header and paragraph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066374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8-8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a CSS code that specifies the text properties for the </a:t>
            </a:r>
            <a:r>
              <a:rPr lang="en-US" sz="2800" baseline="30000" dirty="0" smtClean="0">
                <a:cs typeface="Courier New" pitchFamily="49" charset="0"/>
              </a:rPr>
              <a:t>BODY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H3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41148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header and paragraph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6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7" y="1371600"/>
            <a:ext cx="3317033" cy="2057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34290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2px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for the BODY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underline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for the H3 element.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6.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419600"/>
            <a:ext cx="4010297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6019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header is underlined and each word in the header and the paragraph is displayed by leaving a distance of two pixels between them.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Span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groups inline-elements in a document.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 if one word in a sentence needs to be bold or colored without using the &lt;b&gt; tag then a &lt;span&gt; tag is used which can be present within an existing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CSS inline style for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2279223"/>
            <a:ext cx="7343677" cy="1225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&lt;p&gt;My mother has &lt;span style=”color: </a:t>
            </a:r>
            <a:r>
              <a:rPr lang="en-US" sz="2400" baseline="30000" dirty="0" err="1" smtClean="0"/>
              <a:t>lightblue</a:t>
            </a:r>
            <a:r>
              <a:rPr lang="en-US" sz="2400" baseline="30000" dirty="0" smtClean="0"/>
              <a:t>”&gt;light blue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&lt;/span&gt; eyes.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&lt;/p&gt;</a:t>
            </a:r>
          </a:p>
          <a:p>
            <a:pPr>
              <a:lnSpc>
                <a:spcPts val="1000"/>
              </a:lnSpc>
            </a:pPr>
            <a:r>
              <a:rPr lang="en-GB" sz="2400" b="1" baseline="30000" dirty="0" smtClean="0"/>
              <a:t>Or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&lt;span class=”</a:t>
            </a:r>
            <a:r>
              <a:rPr lang="en-US" sz="2400" baseline="30000" dirty="0" err="1" smtClean="0"/>
              <a:t>eyesonly</a:t>
            </a:r>
            <a:r>
              <a:rPr lang="en-US" sz="2400" baseline="30000" dirty="0" smtClean="0"/>
              <a:t>”&gt;light blue&lt;/span&gt;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505200"/>
            <a:ext cx="86868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CSS external style for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343400"/>
            <a:ext cx="4257897" cy="28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.</a:t>
            </a:r>
            <a:r>
              <a:rPr lang="en-US" sz="2400" baseline="30000" dirty="0" err="1" smtClean="0"/>
              <a:t>eyesonly</a:t>
            </a:r>
            <a:r>
              <a:rPr lang="en-US" sz="2400" baseline="30000" dirty="0" smtClean="0"/>
              <a:t> {font-color: </a:t>
            </a:r>
            <a:r>
              <a:rPr lang="en-US" sz="2400" baseline="30000" dirty="0" err="1" smtClean="0"/>
              <a:t>lightblue</a:t>
            </a:r>
            <a:r>
              <a:rPr lang="en-US" sz="2400" baseline="30000" dirty="0" smtClean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876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span tag has different attributes; it supports JavaScript event attributes also.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Span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different attributes and values used in </a:t>
            </a:r>
            <a:r>
              <a:rPr lang="en-US" sz="2800" baseline="30000" dirty="0" smtClean="0">
                <a:cs typeface="Courier New" pitchFamily="49" charset="0"/>
              </a:rPr>
              <a:t>&lt;span&gt;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066800" y="1371600"/>
          <a:ext cx="7543800" cy="4673148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371600"/>
                <a:gridCol w="1524000"/>
                <a:gridCol w="4648200"/>
              </a:tblGrid>
              <a:tr h="478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class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classname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text direction for the content in an element. 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dir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rtl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ltr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text direction for the content in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685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US" sz="2800" b="0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unique id for an element.</a:t>
                      </a:r>
                      <a:endParaRPr lang="en-US" sz="2800" b="0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8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lang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language_code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language code for the content in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03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style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style_definition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an inline style for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1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title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extra information about an element.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98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xml:lang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language_code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language code for the content in an element, in XHTML documents.</a:t>
                      </a: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Indenting is the process of setting off the text from its normal position, either to the left or to the right.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paragraph style, there are three types of indentation: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8288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First line indent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4384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in the CSS for indenting the first line of a paragraph.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first line indent.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3948879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style=”text-indent: 50px”&gt;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{text-indent: 50px}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HTML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49373"/>
            <a:ext cx="75438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&lt;title&gt;Font Gallery&lt;/title&gt;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p {text-indent: 150px}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&lt;body&gt;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cs typeface="Courier New" pitchFamily="49" charset="0"/>
              </a:rPr>
              <a:t>    &lt;p&gt;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The font styles properties allow you to specify the font for the text. They allow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you to change the different font attributes of the text such as font, size, and style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of the text. The browser must support the font specified by the font properties.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Otherwise, it will display the default font, which is dependent on the browser.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</a:t>
            </a:r>
            <a:r>
              <a:rPr lang="en-US" sz="2400" baseline="30000" dirty="0" smtClean="0"/>
              <a:t>&lt;/p&gt;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&lt;/body&gt;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&lt;/html&gt;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text-indent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7849257" cy="1600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1242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Padding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35814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padding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to add a specified amount of space between the border of an element and its contents.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</a:t>
            </a:r>
            <a:r>
              <a:rPr lang="en-US" sz="2800" baseline="30000" dirty="0" smtClean="0">
                <a:cs typeface="Courier New" pitchFamily="49" charset="0"/>
              </a:rPr>
              <a:t>padding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 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015679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style=”padding: 20px”&gt;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{padding: 20px}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the </a:t>
            </a:r>
            <a:r>
              <a:rPr lang="en-US" sz="2800" baseline="30000" dirty="0" smtClean="0">
                <a:cs typeface="Courier New" pitchFamily="49" charset="0"/>
              </a:rPr>
              <a:t>text–indent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the html file.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49373"/>
            <a:ext cx="8001000" cy="430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&lt;html&gt;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&lt;head&gt;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&lt;title&gt;Font Gallery&lt;/title&gt;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</a:t>
            </a:r>
            <a:r>
              <a:rPr lang="en-US" sz="2400" dirty="0" smtClean="0"/>
              <a:t>  </a:t>
            </a:r>
            <a:r>
              <a:rPr lang="en-US" sz="2400" baseline="30000" dirty="0" smtClean="0"/>
              <a:t>&lt;style&gt;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p {padding: 20px }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&lt;/style&gt;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&lt;/head&gt;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&lt;p&gt;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/>
              <a:t>        </a:t>
            </a: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The font styles properties allow you to specify the font for the text. They allow you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to change the different font attributes of the text such as font, size, and style of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the text. The browser must support the font specified by the font properties. </a:t>
            </a:r>
          </a:p>
          <a:p>
            <a:pPr algn="just">
              <a:lnSpc>
                <a:spcPts val="1000"/>
              </a:lnSpc>
            </a:pP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                     Otherwise, it will display the default font, which is dependent on the browser.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&lt;/p&gt;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&lt;/body&gt;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&lt;/html&gt;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5-6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padding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003442" cy="2209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38100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Margin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44196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margin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to add a specified amount of white space around an element, on the outside of the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14400"/>
            <a:ext cx="8839200" cy="2514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List and explain text and font styles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Describe inline spans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paragraph indentation and application of border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horizontal paragraph alignment</a:t>
            </a:r>
          </a:p>
          <a:p>
            <a:pPr marL="457200" indent="-274320">
              <a:lnSpc>
                <a:spcPct val="15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vertical spacing within a paragraph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Indenting Paragraph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29718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margin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8008766" cy="2209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9144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code snippet demonstrates inline style for </a:t>
            </a:r>
            <a:r>
              <a:rPr lang="en-US" sz="2800" baseline="30000" dirty="0" smtClean="0">
                <a:cs typeface="Courier New" pitchFamily="49" charset="0"/>
              </a:rPr>
              <a:t>&lt;p&gt;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and an internal CSS code for </a:t>
            </a:r>
            <a:r>
              <a:rPr lang="en-US" sz="2800" baseline="30000" dirty="0" smtClean="0">
                <a:cs typeface="Courier New" pitchFamily="49" charset="0"/>
              </a:rPr>
              <a:t>margin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828800"/>
            <a:ext cx="5867400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Inline style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&lt;p style=”margin: 20px”&gt;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Internal CSS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p {margin: 20px}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1-7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763000" cy="1828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Borders are rectangular outlines that surround an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Borders present around text and an image emphasize the content inside the text box.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CSS border properties specify the style, color, and width of the border.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border-style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738120"/>
          <a:ext cx="7315200" cy="251968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77067"/>
                <a:gridCol w="4538133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border-right-style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border-bottom-style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It sets an element’s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2-7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305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1447800" y="1471231"/>
          <a:ext cx="6019800" cy="4624769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219200"/>
                <a:gridCol w="4800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Dashed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dashed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Dotted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dotted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Double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two borders.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groove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grooved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39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Inset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inset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outset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3D outset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ridge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ridged border.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solid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a solid border.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3-7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6898105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657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 border style.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6.1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140" y="3962401"/>
            <a:ext cx="376446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4-7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932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border-left-style: ridge;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ridged border to the left.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155246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border-right-style: groove;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438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3D grooved border to the right.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2895600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border-top-style: dashed;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3178754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dashed border at the top.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36792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border-bottom-style: double;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3962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two borders at the bottom.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44196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</a:t>
            </a:r>
            <a:r>
              <a:rPr lang="en-US" sz="2800" baseline="30000" dirty="0" smtClean="0"/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14" descr="6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53000"/>
            <a:ext cx="7543800" cy="938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5-7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524000"/>
            <a:ext cx="86868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make the code concise CSS allows certain shorthand properties to reduce the length of the code.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border is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Sample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6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19400"/>
            <a:ext cx="7912395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6-7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 shorthand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748337" cy="1600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5814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136446"/>
            <a:ext cx="693420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 smtClean="0"/>
              <a:t>border-style: groove inset outset dashed;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572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Applies a 3D grooved border at the top, 3D inset border at the right, 3D outset border at the bottom, and dashed border at the left.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Style 7-7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output of shorthand </a:t>
            </a:r>
            <a:r>
              <a:rPr lang="en-US" sz="2800" baseline="30000" dirty="0" smtClean="0">
                <a:cs typeface="Courier New" pitchFamily="49" charset="0"/>
              </a:rPr>
              <a:t>border-style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22" y="1371600"/>
            <a:ext cx="4620078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in CSS applies colors to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can also apply four different colors to four borders.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other border color properties that allow a user to individually specify colors of the left, right, top, or bottom border.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border 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590800"/>
          <a:ext cx="72390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8139"/>
                <a:gridCol w="4490861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border-left-color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border-top-color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color for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accepts different color values that determine the different shades of color to be applied to the borders.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different border-color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87317"/>
              </p:ext>
            </p:extLst>
          </p:nvPr>
        </p:nvGraphicFramePr>
        <p:xfrm>
          <a:off x="990600" y="2143760"/>
          <a:ext cx="7162800" cy="256032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22438"/>
                <a:gridCol w="5140362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color to be applied to the border by using either the RGB or hexadecimal value, or the color name itself.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transparent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8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that the border is transparent.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Font Style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properties specify and control the appearance of the text in a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user can change the color of a text, increase or decrease the space between characters, align a text, and so on using the text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different text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958911"/>
          <a:ext cx="8229600" cy="44805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color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color of the text.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text-align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horizontal alignment of text in an element.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text-decoration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decoration of the text in an element.</a:t>
                      </a:r>
                      <a:endParaRPr lang="en-US" sz="3200" b="1" kern="1200" baseline="30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text-indent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indentation of first line of text in an element in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%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text-transform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the casing of text in an element.</a:t>
                      </a:r>
                      <a:endParaRPr lang="en-US" sz="40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6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word-spacing</a:t>
                      </a:r>
                      <a:endParaRPr lang="en-US" sz="2400" b="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increasing or decreasing the space between words.</a:t>
                      </a:r>
                      <a:endParaRPr lang="en-US" sz="3200" b="1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with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847952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of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88" y="1143000"/>
            <a:ext cx="3156712" cy="198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3528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831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border-bottom-color: #FF0000;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114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bottom border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593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border-top-color: #FF0000;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4876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top border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5334000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border-right-color: #0000FF;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617154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right border in blue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61176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border-left-color: #0000FF;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3400" y="6400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left border in blue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5-6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5240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color of the border is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of a table with border-color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0" name="Picture 9" descr="6.1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01" y="2333625"/>
            <a:ext cx="6892499" cy="330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CSS code off shorthand </a:t>
            </a:r>
            <a:r>
              <a:rPr lang="en-US" sz="2800" baseline="30000" dirty="0" smtClean="0">
                <a:cs typeface="Courier New" pitchFamily="49" charset="0"/>
              </a:rPr>
              <a:t>border-color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4595586" cy="259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267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746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border-color: Red Blue Green Yellow;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5105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the top border in red, right border in blue, bottom border in green and left border in yellow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1-7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868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border-width property is a shorthand property used to specify the width for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There are other border-width properties that allow a user to individually specify the left, right, top, or bottom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border-width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590800"/>
          <a:ext cx="72390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8139"/>
                <a:gridCol w="4490861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border-bottom-width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border-left-width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border-right-width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border-top-width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 of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2-7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values of the border width properties specify the way the border will appear.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the different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90600" y="1717040"/>
          <a:ext cx="7162800" cy="300736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76400"/>
                <a:gridCol w="54864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medium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medium border. 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accepting an explicit value that specifies the thickness of border.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thick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displaying a thick border.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thin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a thin border.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3-7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for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2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219200"/>
            <a:ext cx="5943600" cy="2043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4290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</a:t>
            </a:r>
            <a:r>
              <a:rPr lang="en-US" sz="2800" baseline="30000" dirty="0" smtClean="0"/>
              <a:t>.</a:t>
            </a:r>
          </a:p>
        </p:txBody>
      </p:sp>
      <p:pic>
        <p:nvPicPr>
          <p:cNvPr id="8" name="Picture 7" descr="6.2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291" y="3702522"/>
            <a:ext cx="3402309" cy="2926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4-7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17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border-top-width: thick;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00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top border.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2079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border-bottom-width: thick;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2362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bottom border.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2895600"/>
            <a:ext cx="86868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11" name="Picture 10" descr="6.2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01" y="3200400"/>
            <a:ext cx="5586399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5-7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Shorthand property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600200"/>
            <a:ext cx="86868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shorthand property for setting the border is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using the shorthand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9" name="Picture 8" descr="6.2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30" y="2514600"/>
            <a:ext cx="728887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6-7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CSS code using the shorthand property,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pic>
        <p:nvPicPr>
          <p:cNvPr id="6" name="Picture 5" descr="6.2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120" y="1447800"/>
            <a:ext cx="5925880" cy="2514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4267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746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border-width: thick thin thick thin;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50292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Specifies a top and bottom border as thick and right and left border as thin.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and Font Style 2-2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838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font properties allow you to specify the font for the text and change the different font attributes of the text such as font, size, and style of the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font properties.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958911"/>
          <a:ext cx="8229600" cy="362712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Property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font-family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font and can specify a generic family or a specific family name such as “Serif” or “Times New Roman”.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font-size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size of the font and can have an absolute or relative value.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font-style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the style of the font.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font-variant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specifying whether the text should be displayed in small-caps.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Width 7-7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output using shorthand code of </a:t>
            </a:r>
            <a:r>
              <a:rPr lang="en-US" sz="2800" baseline="30000" dirty="0" smtClean="0">
                <a:cs typeface="Courier New" pitchFamily="49" charset="0"/>
              </a:rPr>
              <a:t>border-width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properties.</a:t>
            </a:r>
          </a:p>
        </p:txBody>
      </p:sp>
      <p:pic>
        <p:nvPicPr>
          <p:cNvPr id="6" name="Picture 5" descr="6.2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6596379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border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shorthand property in CSS specifies all the properties such as style, width, and color for all the four borders.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allows the user to specify the different properties in just one declaration.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One can also set these properties individually by using the different shorthand border properties.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different shorthand border properties.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707640"/>
          <a:ext cx="72390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057400"/>
                <a:gridCol w="518160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Property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border-bottom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bottom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border-left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left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border-right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right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border-top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the width, style, and color of the top border.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code for shorthand border properties.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801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CSS code using different shorthand border properties.</a:t>
            </a:r>
          </a:p>
        </p:txBody>
      </p:sp>
      <p:pic>
        <p:nvPicPr>
          <p:cNvPr id="6" name="Picture 5" descr="6.2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400"/>
            <a:ext cx="5029200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8100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42888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border-top: dashed thin #FF0000;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572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thin top border with a dashed line in red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50508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border-bottom: ridge thick #0000FF;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53340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thick ridged bottom border in blue color.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3000375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border properties.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1066800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border-right: dotted thin #FF8040;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1447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thin right border with a dotted line in orange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926646"/>
            <a:ext cx="586740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border-left: inset medium </a:t>
            </a:r>
            <a:r>
              <a:rPr lang="en-US" sz="2400" baseline="30000" smtClean="0"/>
              <a:t>#FF00FF;</a:t>
            </a:r>
            <a:endParaRPr lang="en-US" sz="2400" baseline="300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33400" y="22098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Displays a medium 3D inset left border in purple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429000"/>
            <a:ext cx="79136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5-6</a:t>
            </a:r>
            <a:endParaRPr lang="en-US" dirty="0"/>
          </a:p>
        </p:txBody>
      </p:sp>
      <p:pic>
        <p:nvPicPr>
          <p:cNvPr id="5" name="Picture 4" descr="6.2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83" y="1143000"/>
            <a:ext cx="7182017" cy="541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838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an HTML and CSS code of image border property.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Shorthand Border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Explanation for code.</a:t>
            </a:r>
            <a:endParaRPr lang="en-US" sz="2800" b="1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317046"/>
            <a:ext cx="5867400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border: solid thin #FF0000;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676400"/>
            <a:ext cx="80772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Specifies that all the four borders must be solid in style, thin by width, and red in color.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3622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 of Image Border property.</a:t>
            </a:r>
          </a:p>
        </p:txBody>
      </p:sp>
      <p:pic>
        <p:nvPicPr>
          <p:cNvPr id="9" name="Picture 8" descr="6.3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05464"/>
            <a:ext cx="7162800" cy="3595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Alignment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1219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CSS,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horizontal alignment of text in an element.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property aligns the inline content of a block.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all values of text-align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909840"/>
              </p:ext>
            </p:extLst>
          </p:nvPr>
        </p:nvGraphicFramePr>
        <p:xfrm>
          <a:off x="914400" y="2286000"/>
          <a:ext cx="76962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20253"/>
                <a:gridCol w="6075947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left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the text to the left. 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right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the text to the right.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center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Centers the text.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justify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Aligns text to both left and right margins by adding space between words (like in newspapers and magazines).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inherit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that the value of the text-align property should be inherited from the parent element.</a:t>
                      </a:r>
                      <a:endParaRPr lang="en-US" sz="4000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Alignment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Alignment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 </a:t>
            </a:r>
            <a:r>
              <a:rPr lang="en-US" sz="2800" baseline="30000" dirty="0" smtClean="0">
                <a:cs typeface="Courier New" pitchFamily="49" charset="0"/>
              </a:rPr>
              <a:t>line-height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vertical alignment of text in an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property is also a component of the ‘</a:t>
            </a:r>
            <a:r>
              <a:rPr lang="en-US" sz="2800" baseline="30000" dirty="0" smtClean="0">
                <a:cs typeface="Courier New" pitchFamily="49" charset="0"/>
              </a:rPr>
              <a:t>font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’ shorthand property.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can be applied on block-level elements, table cells, table caption, and so on.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914400" y="2286000"/>
          <a:ext cx="7696200" cy="349504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20253"/>
                <a:gridCol w="6075947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normal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normal line height. This is default.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number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number that will be multiplied with the current font size to set the line height.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4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fixed line height in 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px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pt, cm, and so on.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%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line height in percent of the current font size.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dk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inherit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Specifies that the value of the line-height property should be inherited from the parent element.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1-8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different text styles such as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provide different values that allow specifying the alignment, indentation, and casing of text in an element.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allows the text to be centered, or left or right aligned, or justified.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table lists the values of text-align property.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2659951"/>
          <a:ext cx="8229600" cy="2674049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286000"/>
                <a:gridCol w="5943600"/>
              </a:tblGrid>
              <a:tr h="657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24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311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left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to the left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99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to the right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290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center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aligning the text in the middle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813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justify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for justifying the text on both sides of the Web page.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1061621"/>
            <a:ext cx="8305800" cy="497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styles specify and control the appearance of the text in a Web page.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Indenting is the process of offsetting text from its normal position, either to the left or to the right.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CSS border property specifies the style, color, and width of the border.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border-color property accepts different color values that determine the different shades of color to be applied to the borders.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values of the different border properties determine the type of effect to be applied to the borders.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CSS, text-align property is used for horizontal alignment of text in an element.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In CSS,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line-height property is used for vertical alignment of text in an element.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2-8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used for specifying the indentation of the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400" baseline="30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2766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for changing the case of letters in a text.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values of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1371600"/>
          <a:ext cx="8229600" cy="1711267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990600"/>
                <a:gridCol w="7239000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36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length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fixed indentation and the default value is 0.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546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%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to specify an indentation as a percentage of the width of the parent element which the selector element is defined.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21628"/>
              </p:ext>
            </p:extLst>
          </p:nvPr>
        </p:nvGraphicFramePr>
        <p:xfrm>
          <a:off x="533400" y="3835400"/>
          <a:ext cx="8229600" cy="2641600"/>
        </p:xfrm>
        <a:graphic>
          <a:graphicData uri="http://schemas.openxmlformats.org/drawingml/2006/table">
            <a:tbl>
              <a:tblPr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82810"/>
                <a:gridCol w="6746790"/>
              </a:tblGrid>
              <a:tr h="478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baseline="3000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Description</a:t>
                      </a:r>
                      <a:endParaRPr lang="en-US" sz="3600" b="1" kern="1200" baseline="3000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6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none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that the text will be displayed with the same casing as written within the element.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that the first letter of each word will be capitalized.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Uppercase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only uppercase letters.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9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Lowercase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used in specifying only lowercase letters.</a:t>
                      </a:r>
                      <a:endParaRPr lang="en-US" sz="36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3-8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868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DIV element HTML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441361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4-8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1"/>
            <a:ext cx="8382000" cy="457200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b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CSS Code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5240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a CSS code that specifies the text styles for the DIV element.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4724400"/>
            <a:ext cx="86868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text-align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left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align the text towards the left.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text-indent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2em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indent the text with respect to the font size.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text-transform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property is set to </a:t>
            </a:r>
            <a:r>
              <a:rPr lang="en-US" sz="2800" baseline="30000" dirty="0" smtClean="0">
                <a:cs typeface="Courier New" pitchFamily="49" charset="0"/>
              </a:rPr>
              <a:t>uppercase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which will display all the letters in uppercase.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 descr="6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133600"/>
            <a:ext cx="398145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Formatting Using Style Sheets / Session 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Styles 5-8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specified in the </a:t>
            </a:r>
            <a:r>
              <a:rPr lang="en-US" sz="2800" baseline="30000" dirty="0" smtClean="0">
                <a:cs typeface="Courier New" pitchFamily="49" charset="0"/>
              </a:rPr>
              <a:t>DIV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is aligned towards the left and all the letters are displayed in uppercase.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output.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6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5691996" cy="281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51054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text-decoration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word-spacing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properties provides different values that allow the user to specify the decoration and word spacing of text in an element.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13246</TotalTime>
  <Words>3943</Words>
  <Application>Microsoft Office PowerPoint</Application>
  <PresentationFormat>On-screen Show (4:3)</PresentationFormat>
  <Paragraphs>749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3_Office Theme</vt:lpstr>
      <vt:lpstr>PowerPoint Presentation</vt:lpstr>
      <vt:lpstr>Objectives</vt:lpstr>
      <vt:lpstr>Text and Font Style 1-2</vt:lpstr>
      <vt:lpstr>Text and Font Style 2-2</vt:lpstr>
      <vt:lpstr>Text Styles 1-8</vt:lpstr>
      <vt:lpstr>Text Styles 2-8</vt:lpstr>
      <vt:lpstr>Text Styles 3-8</vt:lpstr>
      <vt:lpstr>Text Styles 4-8</vt:lpstr>
      <vt:lpstr>Text Styles 5-8</vt:lpstr>
      <vt:lpstr>Text Styles 6-8</vt:lpstr>
      <vt:lpstr>Text Styles 7-8</vt:lpstr>
      <vt:lpstr>Text Styles 8-8</vt:lpstr>
      <vt:lpstr>Inline Span 1-2</vt:lpstr>
      <vt:lpstr>Inline Span 2-2</vt:lpstr>
      <vt:lpstr>Indenting Paragraph 1-6</vt:lpstr>
      <vt:lpstr>Indenting Paragraph 2-6</vt:lpstr>
      <vt:lpstr>Indenting Paragraph 3-6</vt:lpstr>
      <vt:lpstr>Indenting Paragraph 4-6</vt:lpstr>
      <vt:lpstr>Indenting Paragraph 5-6</vt:lpstr>
      <vt:lpstr>Indenting Paragraph 6-6</vt:lpstr>
      <vt:lpstr>Border Style 1-7</vt:lpstr>
      <vt:lpstr>Border Style 2-7</vt:lpstr>
      <vt:lpstr>Border Style 3-7</vt:lpstr>
      <vt:lpstr>Border Style 4-7</vt:lpstr>
      <vt:lpstr>Border Style 5-7</vt:lpstr>
      <vt:lpstr>Border Style 6-7</vt:lpstr>
      <vt:lpstr>Border Style 7-7</vt:lpstr>
      <vt:lpstr>Border Color 1-6</vt:lpstr>
      <vt:lpstr>Border Color 2-6</vt:lpstr>
      <vt:lpstr>Border Color 3-6</vt:lpstr>
      <vt:lpstr>Border Color 4-6</vt:lpstr>
      <vt:lpstr>Border Color 5-6</vt:lpstr>
      <vt:lpstr>Border Color 6-6</vt:lpstr>
      <vt:lpstr>Border Width 1-7</vt:lpstr>
      <vt:lpstr>Border Width 2-7</vt:lpstr>
      <vt:lpstr>Border Width 3-7</vt:lpstr>
      <vt:lpstr>Border Width 4-7</vt:lpstr>
      <vt:lpstr>Border Width 5-7</vt:lpstr>
      <vt:lpstr>Border Width 6-7</vt:lpstr>
      <vt:lpstr>Border Width 7-7</vt:lpstr>
      <vt:lpstr>Shorthand Border 1-6</vt:lpstr>
      <vt:lpstr>Shorthand Border 2-6</vt:lpstr>
      <vt:lpstr>Shorthand Border 3-6</vt:lpstr>
      <vt:lpstr>Shorthand Border 4-6</vt:lpstr>
      <vt:lpstr>Shorthand Border 5-6</vt:lpstr>
      <vt:lpstr>Shorthand Border 6-6</vt:lpstr>
      <vt:lpstr>Horizontal Alignment 1-2</vt:lpstr>
      <vt:lpstr>Horizontal Alignment 2-2</vt:lpstr>
      <vt:lpstr>Vertical Alignment</vt:lpstr>
      <vt:lpstr>Summary</vt:lpstr>
    </vt:vector>
  </TitlesOfParts>
  <Company>Aptech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6 XP</dc:title>
  <dc:creator>Aptech Limited</dc:creator>
  <cp:lastModifiedBy>Aptech</cp:lastModifiedBy>
  <cp:revision>2374</cp:revision>
  <dcterms:created xsi:type="dcterms:W3CDTF">2006-08-16T00:00:00Z</dcterms:created>
  <dcterms:modified xsi:type="dcterms:W3CDTF">2012-08-14T11:40:27Z</dcterms:modified>
</cp:coreProperties>
</file>